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8"/>
  </p:notesMasterIdLst>
  <p:sldIdLst>
    <p:sldId id="259" r:id="rId3"/>
    <p:sldId id="264" r:id="rId4"/>
    <p:sldId id="260" r:id="rId5"/>
    <p:sldId id="263" r:id="rId6"/>
    <p:sldId id="258" r:id="rId7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2558" y="67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C4A58A-32A8-4A11-9CB1-9C4F62E60B55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ECF74A-F350-4C16-A7CC-DDD9D8C159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21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VLA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13E1D7-603D-4C33-A2B5-C75552BC15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1139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93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3755"/>
            </a:lvl1pPr>
            <a:lvl2pPr marL="715390" indent="0" algn="ctr">
              <a:buNone/>
              <a:defRPr sz="3130"/>
            </a:lvl2pPr>
            <a:lvl3pPr marL="1430779" indent="0" algn="ctr">
              <a:buNone/>
              <a:defRPr sz="2817"/>
            </a:lvl3pPr>
            <a:lvl4pPr marL="2146168" indent="0" algn="ctr">
              <a:buNone/>
              <a:defRPr sz="2503"/>
            </a:lvl4pPr>
            <a:lvl5pPr marL="2861557" indent="0" algn="ctr">
              <a:buNone/>
              <a:defRPr sz="2503"/>
            </a:lvl5pPr>
            <a:lvl6pPr marL="3576947" indent="0" algn="ctr">
              <a:buNone/>
              <a:defRPr sz="2503"/>
            </a:lvl6pPr>
            <a:lvl7pPr marL="4292336" indent="0" algn="ctr">
              <a:buNone/>
              <a:defRPr sz="2503"/>
            </a:lvl7pPr>
            <a:lvl8pPr marL="5007725" indent="0" algn="ctr">
              <a:buNone/>
              <a:defRPr sz="2503"/>
            </a:lvl8pPr>
            <a:lvl9pPr marL="5723114" indent="0" algn="ctr">
              <a:buNone/>
              <a:defRPr sz="250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827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264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2406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F56-BE4A-40EB-83F6-0418F50EBD81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5DC1-1D2C-460D-A388-1AC9777959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6650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F56-BE4A-40EB-83F6-0418F50EBD81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5DC1-1D2C-460D-A388-1AC9777959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105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F56-BE4A-40EB-83F6-0418F50EBD81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5DC1-1D2C-460D-A388-1AC9777959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0593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F56-BE4A-40EB-83F6-0418F50EBD81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5DC1-1D2C-460D-A388-1AC9777959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979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F56-BE4A-40EB-83F6-0418F50EBD81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5DC1-1D2C-460D-A388-1AC9777959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5258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F56-BE4A-40EB-83F6-0418F50EBD81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5DC1-1D2C-460D-A388-1AC9777959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446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F56-BE4A-40EB-83F6-0418F50EBD81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5DC1-1D2C-460D-A388-1AC9777959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0993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F56-BE4A-40EB-83F6-0418F50EBD81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5DC1-1D2C-460D-A388-1AC9777959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300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800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F56-BE4A-40EB-83F6-0418F50EBD81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5DC1-1D2C-460D-A388-1AC9777959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3911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F56-BE4A-40EB-83F6-0418F50EBD81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5DC1-1D2C-460D-A388-1AC9777959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8860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F56-BE4A-40EB-83F6-0418F50EBD81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35DC1-1D2C-460D-A388-1AC9777959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052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93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3755">
                <a:solidFill>
                  <a:schemeClr val="tx1"/>
                </a:solidFill>
              </a:defRPr>
            </a:lvl1pPr>
            <a:lvl2pPr marL="715390" indent="0">
              <a:buNone/>
              <a:defRPr sz="3130">
                <a:solidFill>
                  <a:schemeClr val="tx1">
                    <a:tint val="75000"/>
                  </a:schemeClr>
                </a:solidFill>
              </a:defRPr>
            </a:lvl2pPr>
            <a:lvl3pPr marL="1430779" indent="0">
              <a:buNone/>
              <a:defRPr sz="2817">
                <a:solidFill>
                  <a:schemeClr val="tx1">
                    <a:tint val="75000"/>
                  </a:schemeClr>
                </a:solidFill>
              </a:defRPr>
            </a:lvl3pPr>
            <a:lvl4pPr marL="2146168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4pPr>
            <a:lvl5pPr marL="2861557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5pPr>
            <a:lvl6pPr marL="3576947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6pPr>
            <a:lvl7pPr marL="4292336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7pPr>
            <a:lvl8pPr marL="5007725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8pPr>
            <a:lvl9pPr marL="5723114" indent="0">
              <a:buNone/>
              <a:defRPr sz="2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439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452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6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7"/>
            <a:ext cx="2901255" cy="1190095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390" indent="0">
              <a:buNone/>
              <a:defRPr sz="3130" b="1"/>
            </a:lvl2pPr>
            <a:lvl3pPr marL="1430779" indent="0">
              <a:buNone/>
              <a:defRPr sz="2817" b="1"/>
            </a:lvl3pPr>
            <a:lvl4pPr marL="2146168" indent="0">
              <a:buNone/>
              <a:defRPr sz="2503" b="1"/>
            </a:lvl4pPr>
            <a:lvl5pPr marL="2861557" indent="0">
              <a:buNone/>
              <a:defRPr sz="2503" b="1"/>
            </a:lvl5pPr>
            <a:lvl6pPr marL="3576947" indent="0">
              <a:buNone/>
              <a:defRPr sz="2503" b="1"/>
            </a:lvl6pPr>
            <a:lvl7pPr marL="4292336" indent="0">
              <a:buNone/>
              <a:defRPr sz="2503" b="1"/>
            </a:lvl7pPr>
            <a:lvl8pPr marL="5007725" indent="0">
              <a:buNone/>
              <a:defRPr sz="2503" b="1"/>
            </a:lvl8pPr>
            <a:lvl9pPr marL="5723114" indent="0">
              <a:buNone/>
              <a:defRPr sz="25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755" b="1"/>
            </a:lvl1pPr>
            <a:lvl2pPr marL="715390" indent="0">
              <a:buNone/>
              <a:defRPr sz="3130" b="1"/>
            </a:lvl2pPr>
            <a:lvl3pPr marL="1430779" indent="0">
              <a:buNone/>
              <a:defRPr sz="2817" b="1"/>
            </a:lvl3pPr>
            <a:lvl4pPr marL="2146168" indent="0">
              <a:buNone/>
              <a:defRPr sz="2503" b="1"/>
            </a:lvl4pPr>
            <a:lvl5pPr marL="2861557" indent="0">
              <a:buNone/>
              <a:defRPr sz="2503" b="1"/>
            </a:lvl5pPr>
            <a:lvl6pPr marL="3576947" indent="0">
              <a:buNone/>
              <a:defRPr sz="2503" b="1"/>
            </a:lvl6pPr>
            <a:lvl7pPr marL="4292336" indent="0">
              <a:buNone/>
              <a:defRPr sz="2503" b="1"/>
            </a:lvl7pPr>
            <a:lvl8pPr marL="5007725" indent="0">
              <a:buNone/>
              <a:defRPr sz="2503" b="1"/>
            </a:lvl8pPr>
            <a:lvl9pPr marL="5723114" indent="0">
              <a:buNone/>
              <a:defRPr sz="25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18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759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0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500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4"/>
            <a:ext cx="3471863" cy="7039681"/>
          </a:xfrm>
        </p:spPr>
        <p:txBody>
          <a:bodyPr/>
          <a:lstStyle>
            <a:lvl1pPr>
              <a:defRPr sz="5008"/>
            </a:lvl1pPr>
            <a:lvl2pPr>
              <a:defRPr sz="4381"/>
            </a:lvl2pPr>
            <a:lvl3pPr>
              <a:defRPr sz="3755"/>
            </a:lvl3pPr>
            <a:lvl4pPr>
              <a:defRPr sz="3130"/>
            </a:lvl4pPr>
            <a:lvl5pPr>
              <a:defRPr sz="3130"/>
            </a:lvl5pPr>
            <a:lvl6pPr>
              <a:defRPr sz="3130"/>
            </a:lvl6pPr>
            <a:lvl7pPr>
              <a:defRPr sz="3130"/>
            </a:lvl7pPr>
            <a:lvl8pPr>
              <a:defRPr sz="3130"/>
            </a:lvl8pPr>
            <a:lvl9pPr>
              <a:defRPr sz="313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2503"/>
            </a:lvl1pPr>
            <a:lvl2pPr marL="715390" indent="0">
              <a:buNone/>
              <a:defRPr sz="2191"/>
            </a:lvl2pPr>
            <a:lvl3pPr marL="1430779" indent="0">
              <a:buNone/>
              <a:defRPr sz="1878"/>
            </a:lvl3pPr>
            <a:lvl4pPr marL="2146168" indent="0">
              <a:buNone/>
              <a:defRPr sz="1564"/>
            </a:lvl4pPr>
            <a:lvl5pPr marL="2861557" indent="0">
              <a:buNone/>
              <a:defRPr sz="1564"/>
            </a:lvl5pPr>
            <a:lvl6pPr marL="3576947" indent="0">
              <a:buNone/>
              <a:defRPr sz="1564"/>
            </a:lvl6pPr>
            <a:lvl7pPr marL="4292336" indent="0">
              <a:buNone/>
              <a:defRPr sz="1564"/>
            </a:lvl7pPr>
            <a:lvl8pPr marL="5007725" indent="0">
              <a:buNone/>
              <a:defRPr sz="1564"/>
            </a:lvl8pPr>
            <a:lvl9pPr marL="5723114" indent="0">
              <a:buNone/>
              <a:defRPr sz="156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801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500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4"/>
            <a:ext cx="3471863" cy="7039681"/>
          </a:xfrm>
        </p:spPr>
        <p:txBody>
          <a:bodyPr anchor="t"/>
          <a:lstStyle>
            <a:lvl1pPr marL="0" indent="0">
              <a:buNone/>
              <a:defRPr sz="5008"/>
            </a:lvl1pPr>
            <a:lvl2pPr marL="715390" indent="0">
              <a:buNone/>
              <a:defRPr sz="4381"/>
            </a:lvl2pPr>
            <a:lvl3pPr marL="1430779" indent="0">
              <a:buNone/>
              <a:defRPr sz="3755"/>
            </a:lvl3pPr>
            <a:lvl4pPr marL="2146168" indent="0">
              <a:buNone/>
              <a:defRPr sz="3130"/>
            </a:lvl4pPr>
            <a:lvl5pPr marL="2861557" indent="0">
              <a:buNone/>
              <a:defRPr sz="3130"/>
            </a:lvl5pPr>
            <a:lvl6pPr marL="3576947" indent="0">
              <a:buNone/>
              <a:defRPr sz="3130"/>
            </a:lvl6pPr>
            <a:lvl7pPr marL="4292336" indent="0">
              <a:buNone/>
              <a:defRPr sz="3130"/>
            </a:lvl7pPr>
            <a:lvl8pPr marL="5007725" indent="0">
              <a:buNone/>
              <a:defRPr sz="3130"/>
            </a:lvl8pPr>
            <a:lvl9pPr marL="5723114" indent="0">
              <a:buNone/>
              <a:defRPr sz="313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2503"/>
            </a:lvl1pPr>
            <a:lvl2pPr marL="715390" indent="0">
              <a:buNone/>
              <a:defRPr sz="2191"/>
            </a:lvl2pPr>
            <a:lvl3pPr marL="1430779" indent="0">
              <a:buNone/>
              <a:defRPr sz="1878"/>
            </a:lvl3pPr>
            <a:lvl4pPr marL="2146168" indent="0">
              <a:buNone/>
              <a:defRPr sz="1564"/>
            </a:lvl4pPr>
            <a:lvl5pPr marL="2861557" indent="0">
              <a:buNone/>
              <a:defRPr sz="1564"/>
            </a:lvl5pPr>
            <a:lvl6pPr marL="3576947" indent="0">
              <a:buNone/>
              <a:defRPr sz="1564"/>
            </a:lvl6pPr>
            <a:lvl7pPr marL="4292336" indent="0">
              <a:buNone/>
              <a:defRPr sz="1564"/>
            </a:lvl7pPr>
            <a:lvl8pPr marL="5007725" indent="0">
              <a:buNone/>
              <a:defRPr sz="1564"/>
            </a:lvl8pPr>
            <a:lvl9pPr marL="5723114" indent="0">
              <a:buNone/>
              <a:defRPr sz="156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644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9086F-E61C-4BA0-A32D-93072687710E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588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30779" rtl="0" eaLnBrk="1" latinLnBrk="0" hangingPunct="1">
        <a:lnSpc>
          <a:spcPct val="90000"/>
        </a:lnSpc>
        <a:spcBef>
          <a:spcPct val="0"/>
        </a:spcBef>
        <a:buNone/>
        <a:defRPr sz="688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694" indent="-357694" algn="l" defTabSz="1430779" rtl="0" eaLnBrk="1" latinLnBrk="0" hangingPunct="1">
        <a:lnSpc>
          <a:spcPct val="90000"/>
        </a:lnSpc>
        <a:spcBef>
          <a:spcPts val="1564"/>
        </a:spcBef>
        <a:buFont typeface="Arial" panose="020B0604020202020204" pitchFamily="34" charset="0"/>
        <a:buChar char="•"/>
        <a:defRPr sz="4381" kern="1200">
          <a:solidFill>
            <a:schemeClr val="tx1"/>
          </a:solidFill>
          <a:latin typeface="+mn-lt"/>
          <a:ea typeface="+mn-ea"/>
          <a:cs typeface="+mn-cs"/>
        </a:defRPr>
      </a:lvl1pPr>
      <a:lvl2pPr marL="1073084" indent="-357694" algn="l" defTabSz="1430779" rtl="0" eaLnBrk="1" latinLnBrk="0" hangingPunct="1">
        <a:lnSpc>
          <a:spcPct val="90000"/>
        </a:lnSpc>
        <a:spcBef>
          <a:spcPts val="783"/>
        </a:spcBef>
        <a:buFont typeface="Arial" panose="020B0604020202020204" pitchFamily="34" charset="0"/>
        <a:buChar char="•"/>
        <a:defRPr sz="3755" kern="1200">
          <a:solidFill>
            <a:schemeClr val="tx1"/>
          </a:solidFill>
          <a:latin typeface="+mn-lt"/>
          <a:ea typeface="+mn-ea"/>
          <a:cs typeface="+mn-cs"/>
        </a:defRPr>
      </a:lvl2pPr>
      <a:lvl3pPr marL="1788473" indent="-357694" algn="l" defTabSz="1430779" rtl="0" eaLnBrk="1" latinLnBrk="0" hangingPunct="1">
        <a:lnSpc>
          <a:spcPct val="90000"/>
        </a:lnSpc>
        <a:spcBef>
          <a:spcPts val="783"/>
        </a:spcBef>
        <a:buFont typeface="Arial" panose="020B0604020202020204" pitchFamily="34" charset="0"/>
        <a:buChar char="•"/>
        <a:defRPr sz="3130" kern="1200">
          <a:solidFill>
            <a:schemeClr val="tx1"/>
          </a:solidFill>
          <a:latin typeface="+mn-lt"/>
          <a:ea typeface="+mn-ea"/>
          <a:cs typeface="+mn-cs"/>
        </a:defRPr>
      </a:lvl3pPr>
      <a:lvl4pPr marL="2503863" indent="-357694" algn="l" defTabSz="1430779" rtl="0" eaLnBrk="1" latinLnBrk="0" hangingPunct="1">
        <a:lnSpc>
          <a:spcPct val="90000"/>
        </a:lnSpc>
        <a:spcBef>
          <a:spcPts val="783"/>
        </a:spcBef>
        <a:buFont typeface="Arial" panose="020B0604020202020204" pitchFamily="34" charset="0"/>
        <a:buChar char="•"/>
        <a:defRPr sz="2817" kern="1200">
          <a:solidFill>
            <a:schemeClr val="tx1"/>
          </a:solidFill>
          <a:latin typeface="+mn-lt"/>
          <a:ea typeface="+mn-ea"/>
          <a:cs typeface="+mn-cs"/>
        </a:defRPr>
      </a:lvl4pPr>
      <a:lvl5pPr marL="3219251" indent="-357694" algn="l" defTabSz="1430779" rtl="0" eaLnBrk="1" latinLnBrk="0" hangingPunct="1">
        <a:lnSpc>
          <a:spcPct val="90000"/>
        </a:lnSpc>
        <a:spcBef>
          <a:spcPts val="783"/>
        </a:spcBef>
        <a:buFont typeface="Arial" panose="020B0604020202020204" pitchFamily="34" charset="0"/>
        <a:buChar char="•"/>
        <a:defRPr sz="2817" kern="1200">
          <a:solidFill>
            <a:schemeClr val="tx1"/>
          </a:solidFill>
          <a:latin typeface="+mn-lt"/>
          <a:ea typeface="+mn-ea"/>
          <a:cs typeface="+mn-cs"/>
        </a:defRPr>
      </a:lvl5pPr>
      <a:lvl6pPr marL="3934641" indent="-357694" algn="l" defTabSz="1430779" rtl="0" eaLnBrk="1" latinLnBrk="0" hangingPunct="1">
        <a:lnSpc>
          <a:spcPct val="90000"/>
        </a:lnSpc>
        <a:spcBef>
          <a:spcPts val="783"/>
        </a:spcBef>
        <a:buFont typeface="Arial" panose="020B0604020202020204" pitchFamily="34" charset="0"/>
        <a:buChar char="•"/>
        <a:defRPr sz="2817" kern="1200">
          <a:solidFill>
            <a:schemeClr val="tx1"/>
          </a:solidFill>
          <a:latin typeface="+mn-lt"/>
          <a:ea typeface="+mn-ea"/>
          <a:cs typeface="+mn-cs"/>
        </a:defRPr>
      </a:lvl6pPr>
      <a:lvl7pPr marL="4650031" indent="-357694" algn="l" defTabSz="1430779" rtl="0" eaLnBrk="1" latinLnBrk="0" hangingPunct="1">
        <a:lnSpc>
          <a:spcPct val="90000"/>
        </a:lnSpc>
        <a:spcBef>
          <a:spcPts val="783"/>
        </a:spcBef>
        <a:buFont typeface="Arial" panose="020B0604020202020204" pitchFamily="34" charset="0"/>
        <a:buChar char="•"/>
        <a:defRPr sz="2817" kern="1200">
          <a:solidFill>
            <a:schemeClr val="tx1"/>
          </a:solidFill>
          <a:latin typeface="+mn-lt"/>
          <a:ea typeface="+mn-ea"/>
          <a:cs typeface="+mn-cs"/>
        </a:defRPr>
      </a:lvl7pPr>
      <a:lvl8pPr marL="5365420" indent="-357694" algn="l" defTabSz="1430779" rtl="0" eaLnBrk="1" latinLnBrk="0" hangingPunct="1">
        <a:lnSpc>
          <a:spcPct val="90000"/>
        </a:lnSpc>
        <a:spcBef>
          <a:spcPts val="783"/>
        </a:spcBef>
        <a:buFont typeface="Arial" panose="020B0604020202020204" pitchFamily="34" charset="0"/>
        <a:buChar char="•"/>
        <a:defRPr sz="2817" kern="1200">
          <a:solidFill>
            <a:schemeClr val="tx1"/>
          </a:solidFill>
          <a:latin typeface="+mn-lt"/>
          <a:ea typeface="+mn-ea"/>
          <a:cs typeface="+mn-cs"/>
        </a:defRPr>
      </a:lvl8pPr>
      <a:lvl9pPr marL="6080808" indent="-357694" algn="l" defTabSz="1430779" rtl="0" eaLnBrk="1" latinLnBrk="0" hangingPunct="1">
        <a:lnSpc>
          <a:spcPct val="90000"/>
        </a:lnSpc>
        <a:spcBef>
          <a:spcPts val="783"/>
        </a:spcBef>
        <a:buFont typeface="Arial" panose="020B0604020202020204" pitchFamily="34" charset="0"/>
        <a:buChar char="•"/>
        <a:defRPr sz="28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0779" rtl="0" eaLnBrk="1" latinLnBrk="0" hangingPunct="1">
        <a:defRPr sz="2817" kern="1200">
          <a:solidFill>
            <a:schemeClr val="tx1"/>
          </a:solidFill>
          <a:latin typeface="+mn-lt"/>
          <a:ea typeface="+mn-ea"/>
          <a:cs typeface="+mn-cs"/>
        </a:defRPr>
      </a:lvl1pPr>
      <a:lvl2pPr marL="715390" algn="l" defTabSz="1430779" rtl="0" eaLnBrk="1" latinLnBrk="0" hangingPunct="1">
        <a:defRPr sz="2817" kern="1200">
          <a:solidFill>
            <a:schemeClr val="tx1"/>
          </a:solidFill>
          <a:latin typeface="+mn-lt"/>
          <a:ea typeface="+mn-ea"/>
          <a:cs typeface="+mn-cs"/>
        </a:defRPr>
      </a:lvl2pPr>
      <a:lvl3pPr marL="1430779" algn="l" defTabSz="1430779" rtl="0" eaLnBrk="1" latinLnBrk="0" hangingPunct="1">
        <a:defRPr sz="2817" kern="1200">
          <a:solidFill>
            <a:schemeClr val="tx1"/>
          </a:solidFill>
          <a:latin typeface="+mn-lt"/>
          <a:ea typeface="+mn-ea"/>
          <a:cs typeface="+mn-cs"/>
        </a:defRPr>
      </a:lvl3pPr>
      <a:lvl4pPr marL="2146168" algn="l" defTabSz="1430779" rtl="0" eaLnBrk="1" latinLnBrk="0" hangingPunct="1">
        <a:defRPr sz="2817" kern="1200">
          <a:solidFill>
            <a:schemeClr val="tx1"/>
          </a:solidFill>
          <a:latin typeface="+mn-lt"/>
          <a:ea typeface="+mn-ea"/>
          <a:cs typeface="+mn-cs"/>
        </a:defRPr>
      </a:lvl4pPr>
      <a:lvl5pPr marL="2861557" algn="l" defTabSz="1430779" rtl="0" eaLnBrk="1" latinLnBrk="0" hangingPunct="1">
        <a:defRPr sz="2817" kern="1200">
          <a:solidFill>
            <a:schemeClr val="tx1"/>
          </a:solidFill>
          <a:latin typeface="+mn-lt"/>
          <a:ea typeface="+mn-ea"/>
          <a:cs typeface="+mn-cs"/>
        </a:defRPr>
      </a:lvl5pPr>
      <a:lvl6pPr marL="3576947" algn="l" defTabSz="1430779" rtl="0" eaLnBrk="1" latinLnBrk="0" hangingPunct="1">
        <a:defRPr sz="2817" kern="1200">
          <a:solidFill>
            <a:schemeClr val="tx1"/>
          </a:solidFill>
          <a:latin typeface="+mn-lt"/>
          <a:ea typeface="+mn-ea"/>
          <a:cs typeface="+mn-cs"/>
        </a:defRPr>
      </a:lvl6pPr>
      <a:lvl7pPr marL="4292336" algn="l" defTabSz="1430779" rtl="0" eaLnBrk="1" latinLnBrk="0" hangingPunct="1">
        <a:defRPr sz="2817" kern="1200">
          <a:solidFill>
            <a:schemeClr val="tx1"/>
          </a:solidFill>
          <a:latin typeface="+mn-lt"/>
          <a:ea typeface="+mn-ea"/>
          <a:cs typeface="+mn-cs"/>
        </a:defRPr>
      </a:lvl7pPr>
      <a:lvl8pPr marL="5007725" algn="l" defTabSz="1430779" rtl="0" eaLnBrk="1" latinLnBrk="0" hangingPunct="1">
        <a:defRPr sz="2817" kern="1200">
          <a:solidFill>
            <a:schemeClr val="tx1"/>
          </a:solidFill>
          <a:latin typeface="+mn-lt"/>
          <a:ea typeface="+mn-ea"/>
          <a:cs typeface="+mn-cs"/>
        </a:defRPr>
      </a:lvl8pPr>
      <a:lvl9pPr marL="5723114" algn="l" defTabSz="1430779" rtl="0" eaLnBrk="1" latinLnBrk="0" hangingPunct="1">
        <a:defRPr sz="28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11F56-BE4A-40EB-83F6-0418F50EBD81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35DC1-1D2C-460D-A388-1AC9777959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550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2169552-6902-4CD2-80C5-7C75A325F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497951" y="-852492"/>
            <a:ext cx="2579874" cy="52031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2E9FC96-5529-4969-90FC-EC01611513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266491" y="1158973"/>
            <a:ext cx="1630177" cy="11802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7896BCE-A56E-40A8-AF50-15206DA2A14B}"/>
              </a:ext>
            </a:extLst>
          </p:cNvPr>
          <p:cNvSpPr txBox="1"/>
          <p:nvPr/>
        </p:nvSpPr>
        <p:spPr>
          <a:xfrm>
            <a:off x="0" y="0"/>
            <a:ext cx="2918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/>
              <a:t>Where are Rainforests?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D95D17-2042-4D64-A32D-A3431AA2DAE9}"/>
              </a:ext>
            </a:extLst>
          </p:cNvPr>
          <p:cNvSpPr txBox="1"/>
          <p:nvPr/>
        </p:nvSpPr>
        <p:spPr>
          <a:xfrm>
            <a:off x="0" y="3128862"/>
            <a:ext cx="685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/>
              <a:t>Using the map above, an atlas (if you have one) and Google Maps, complete the table below: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8CB90D41-BF37-4419-8CB9-5C7503ED16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207738"/>
              </p:ext>
            </p:extLst>
          </p:nvPr>
        </p:nvGraphicFramePr>
        <p:xfrm>
          <a:off x="159402" y="3497630"/>
          <a:ext cx="6552000" cy="241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000">
                  <a:extLst>
                    <a:ext uri="{9D8B030D-6E8A-4147-A177-3AD203B41FA5}">
                      <a16:colId xmlns:a16="http://schemas.microsoft.com/office/drawing/2014/main" val="3317718453"/>
                    </a:ext>
                  </a:extLst>
                </a:gridCol>
                <a:gridCol w="3276000">
                  <a:extLst>
                    <a:ext uri="{9D8B030D-6E8A-4147-A177-3AD203B41FA5}">
                      <a16:colId xmlns:a16="http://schemas.microsoft.com/office/drawing/2014/main" val="37778784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ysClr val="windowText" lastClr="000000"/>
                          </a:solidFill>
                        </a:rPr>
                        <a:t>Continents with Rainforest (get at least 3)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ysClr val="windowText" lastClr="000000"/>
                          </a:solidFill>
                        </a:rPr>
                        <a:t>Countries with Rainforest (get at least 8)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543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GB" sz="1600" dirty="0"/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GB" sz="1600" dirty="0"/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735469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0528242-AB5B-47B7-B7E9-06F7BA3728E8}"/>
              </a:ext>
            </a:extLst>
          </p:cNvPr>
          <p:cNvSpPr txBox="1"/>
          <p:nvPr/>
        </p:nvSpPr>
        <p:spPr>
          <a:xfrm>
            <a:off x="159402" y="6180780"/>
            <a:ext cx="648540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/>
              <a:t>Write a paragraph describing where Rainforests are located. You must mention the equator, some continents and some countries in your answer</a:t>
            </a:r>
          </a:p>
          <a:p>
            <a:endParaRPr lang="en-GB" sz="1300" b="1" dirty="0"/>
          </a:p>
          <a:p>
            <a:r>
              <a:rPr lang="en-GB" sz="1300" i="1" dirty="0"/>
              <a:t>Rainforests are located…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86BEEC-08A3-42DC-B63E-9F299C1736AB}"/>
              </a:ext>
            </a:extLst>
          </p:cNvPr>
          <p:cNvSpPr txBox="1"/>
          <p:nvPr/>
        </p:nvSpPr>
        <p:spPr>
          <a:xfrm>
            <a:off x="2770094" y="-2"/>
            <a:ext cx="4087906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Type your answers directly on to these slides</a:t>
            </a:r>
          </a:p>
        </p:txBody>
      </p:sp>
    </p:spTree>
    <p:extLst>
      <p:ext uri="{BB962C8B-B14F-4D97-AF65-F5344CB8AC3E}">
        <p14:creationId xmlns:p14="http://schemas.microsoft.com/office/powerpoint/2010/main" val="2897950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7" descr="Image result for latosol amaz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" y="5224775"/>
            <a:ext cx="1305968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48864" y="6351908"/>
            <a:ext cx="742299" cy="3693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Latosol Soil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7" r="16608"/>
          <a:stretch>
            <a:fillRect/>
          </a:stretch>
        </p:blipFill>
        <p:spPr bwMode="auto">
          <a:xfrm>
            <a:off x="3310873" y="6915250"/>
            <a:ext cx="3407302" cy="2197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0" y="1540032"/>
            <a:ext cx="2480776" cy="127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18685"/>
            <a:ext cx="314169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1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Tropical Rainforest Characteristics</a:t>
            </a:r>
            <a:endParaRPr kumimoji="0" lang="en-GB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-1" y="308501"/>
            <a:ext cx="496033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1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Climate</a:t>
            </a:r>
            <a:endParaRPr kumimoji="0" lang="en-GB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Tropical rainforests are found near to the equator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Climate is very warm and wet all year round.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no seasons.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Near the equator, the sun is overhead all year; this means that the temperature is very hot Because  it’s concentrated on a small area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8864" y="2935630"/>
            <a:ext cx="3092833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1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Vegetation</a:t>
            </a:r>
            <a:r>
              <a:rPr kumimoji="0" lang="en-GB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kumimoji="0" lang="en-GB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Use these words to complete the gap fill on your A3 sheet:</a:t>
            </a:r>
            <a:endParaRPr kumimoji="0" lang="en-GB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315233" y="5054079"/>
            <a:ext cx="5542767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1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Soils</a:t>
            </a:r>
            <a:endParaRPr kumimoji="0" lang="en-GB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The soils in a tropical rainforest are mainly thin and poor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They are not very fertile as heavy rain washes the nutrients away (leaching)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Latosol is the infertile, red soil left behind after the nutrients have been washed away by the rain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There is a thin layer of nutrients at the surface because of decomposing dead leaves (litter).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This layer of nutrients is thin because the large number of plants use the nutrients very quickly.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Many trees and plants have adapted to have short roots to get the nutrients. </a:t>
            </a:r>
            <a:endParaRPr kumimoji="0" lang="en-GB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7151432"/>
            <a:ext cx="3162394" cy="1923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1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Nutrient cycling</a:t>
            </a:r>
            <a:endParaRPr kumimoji="0" lang="en-GB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Plant remains (leaves) fall to the ground and form the litter.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They are broken down by decomposers and the nutrients enter the soil.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These nutrients are used by the plants and trees.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Rainforest nutrient cycling is very quick.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The hot, damp conditions on the forest mean that dead plants decompose very quickly (the nutrients aren’t in the litter for long!)</a:t>
            </a:r>
            <a:endParaRPr kumimoji="0" lang="en-GB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610" y="9077275"/>
            <a:ext cx="68580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The decomposed litter gives nutrients to the soil, that are absorbed by plant roots. The huge number of plants means that the nutrients are not in the soil for long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If trees and plants are removed, the soil loses its nutrients very quickly</a:t>
            </a:r>
            <a:endParaRPr kumimoji="0" lang="en-GB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/>
          <a:srcRect t="5391" r="3754" b="6391"/>
          <a:stretch/>
        </p:blipFill>
        <p:spPr>
          <a:xfrm>
            <a:off x="5024076" y="532046"/>
            <a:ext cx="1367896" cy="110799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543908" y="1538714"/>
            <a:ext cx="4314092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Rainfall is very high.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It rains every day, usually in the afternoon.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The high temperatures at the equator lead to lots of evaporation and rising warm air, full of moisture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As the air rises, low pressure is created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The rising air cools as it moves away from the surface, and the moisture condenses to form clouds. It then rains.</a:t>
            </a:r>
          </a:p>
        </p:txBody>
      </p:sp>
      <p:pic>
        <p:nvPicPr>
          <p:cNvPr id="2062" name="Picture 14" descr="https://bam.files.bbci.co.uk/bam/live/content/zqqngk7/larg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" t="2746" r="2621" b="4936"/>
          <a:stretch/>
        </p:blipFill>
        <p:spPr bwMode="auto">
          <a:xfrm>
            <a:off x="3519814" y="2931562"/>
            <a:ext cx="2447922" cy="2129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 flipV="1">
            <a:off x="6113418" y="2945841"/>
            <a:ext cx="23494" cy="2115078"/>
          </a:xfrm>
          <a:prstGeom prst="straightConnector1">
            <a:avLst/>
          </a:prstGeom>
          <a:ln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136912" y="2931562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30-45m</a:t>
            </a: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283568" y="3669060"/>
            <a:ext cx="2623424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2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Humid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Tropical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Times New Roman" panose="02020603050405020304" pitchFamily="18" charset="0"/>
              </a:rPr>
              <a:t>Light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Times New Roman" panose="02020603050405020304" pitchFamily="18" charset="0"/>
              </a:rPr>
              <a:t>Tall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Times New Roman" panose="02020603050405020304" pitchFamily="18" charset="0"/>
              </a:rPr>
              <a:t>Height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Times New Roman" panose="02020603050405020304" pitchFamily="18" charset="0"/>
              </a:rPr>
              <a:t>Dense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Times New Roman" panose="02020603050405020304" pitchFamily="18" charset="0"/>
              </a:rPr>
              <a:t>Unique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Times New Roman" panose="02020603050405020304" pitchFamily="18" charset="0"/>
              </a:rPr>
              <a:t>Thick</a:t>
            </a:r>
            <a:endParaRPr kumimoji="0" lang="en-GB" alt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642F01-9EDD-4F16-A923-1165403788D6}"/>
              </a:ext>
            </a:extLst>
          </p:cNvPr>
          <p:cNvSpPr txBox="1"/>
          <p:nvPr/>
        </p:nvSpPr>
        <p:spPr>
          <a:xfrm>
            <a:off x="3685156" y="-12659"/>
            <a:ext cx="3172844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Use the info on this page to complete the tasks on the next 2 pages</a:t>
            </a:r>
          </a:p>
        </p:txBody>
      </p:sp>
    </p:spTree>
    <p:extLst>
      <p:ext uri="{BB962C8B-B14F-4D97-AF65-F5344CB8AC3E}">
        <p14:creationId xmlns:p14="http://schemas.microsoft.com/office/powerpoint/2010/main" val="2834334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B92690E-293D-4AD1-A962-239A706F6544}"/>
              </a:ext>
            </a:extLst>
          </p:cNvPr>
          <p:cNvSpPr txBox="1"/>
          <p:nvPr/>
        </p:nvSpPr>
        <p:spPr>
          <a:xfrm>
            <a:off x="-16572" y="481064"/>
            <a:ext cx="327076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>
              <a:buFont typeface="+mj-lt"/>
              <a:buAutoNum type="arabicPeriod"/>
            </a:pPr>
            <a:r>
              <a:rPr lang="en-GB" sz="1400" b="1" dirty="0">
                <a:latin typeface="Comic Sans MS" panose="030F0702030302020204" pitchFamily="66" charset="0"/>
              </a:rPr>
              <a:t>Fill the gaps to describe the climate of the rainforest </a:t>
            </a:r>
          </a:p>
          <a:p>
            <a:pPr marL="185738" indent="-185738">
              <a:buFont typeface="+mj-lt"/>
              <a:buAutoNum type="arabicPeriod"/>
            </a:pPr>
            <a:endParaRPr lang="en-GB" sz="600" dirty="0">
              <a:latin typeface="Comic Sans MS" panose="030F0702030302020204" pitchFamily="66" charset="0"/>
            </a:endParaRPr>
          </a:p>
          <a:p>
            <a:pPr marL="185738" indent="-185738">
              <a:buFont typeface="+mj-lt"/>
              <a:buAutoNum type="arabicPeriod"/>
            </a:pPr>
            <a:endParaRPr lang="en-GB" sz="400" dirty="0">
              <a:latin typeface="Comic Sans MS" panose="030F0702030302020204" pitchFamily="66" charset="0"/>
            </a:endParaRPr>
          </a:p>
          <a:p>
            <a:r>
              <a:rPr lang="en-GB" sz="1400" i="1" dirty="0">
                <a:latin typeface="Comic Sans MS" panose="030F0702030302020204" pitchFamily="66" charset="0"/>
              </a:rPr>
              <a:t>The graphs shows that the climate in the rainforest is warm all year round. Temperatures never fall below ____</a:t>
            </a:r>
            <a:r>
              <a:rPr lang="en-GB" sz="1400" i="1" baseline="30000" dirty="0">
                <a:latin typeface="Comic Sans MS" panose="030F0702030302020204" pitchFamily="66" charset="0"/>
              </a:rPr>
              <a:t>O</a:t>
            </a:r>
            <a:r>
              <a:rPr lang="en-GB" sz="1400" i="1" dirty="0">
                <a:latin typeface="Comic Sans MS" panose="030F0702030302020204" pitchFamily="66" charset="0"/>
              </a:rPr>
              <a:t>C, in January and December, and the highest temperature is around 28</a:t>
            </a:r>
            <a:r>
              <a:rPr lang="en-GB" sz="1400" i="1" baseline="30000" dirty="0">
                <a:latin typeface="Comic Sans MS" panose="030F0702030302020204" pitchFamily="66" charset="0"/>
              </a:rPr>
              <a:t> O</a:t>
            </a:r>
            <a:r>
              <a:rPr lang="en-GB" sz="1400" i="1" dirty="0">
                <a:latin typeface="Comic Sans MS" panose="030F0702030302020204" pitchFamily="66" charset="0"/>
              </a:rPr>
              <a:t>C in _____. There are high levels of rainfall throughout the year, although the months from _____ to ___________ are slightly drier. __________ is the wettest month of the year, with _____mm of rain.</a:t>
            </a:r>
          </a:p>
          <a:p>
            <a:endParaRPr lang="en-GB" sz="1200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B7361B-DDDB-48AF-B72E-5F934F8200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9252" y="305632"/>
            <a:ext cx="3728748" cy="284396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47B7024-9373-44B5-A616-F23A99BA0222}"/>
              </a:ext>
            </a:extLst>
          </p:cNvPr>
          <p:cNvSpPr/>
          <p:nvPr/>
        </p:nvSpPr>
        <p:spPr>
          <a:xfrm>
            <a:off x="0" y="5231924"/>
            <a:ext cx="68509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GB" sz="1400" b="1" dirty="0">
                <a:latin typeface="Comic Sans MS" panose="030F0702030302020204" pitchFamily="66" charset="0"/>
              </a:rPr>
              <a:t>Why does it rain every day in the rainforest (circle one)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F103060-D5AC-4466-AD8E-E23BE9B8382A}"/>
              </a:ext>
            </a:extLst>
          </p:cNvPr>
          <p:cNvSpPr/>
          <p:nvPr/>
        </p:nvSpPr>
        <p:spPr>
          <a:xfrm>
            <a:off x="4894709" y="5605434"/>
            <a:ext cx="187634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latin typeface="Comic Sans MS" panose="030F0702030302020204" pitchFamily="66" charset="0"/>
              </a:rPr>
              <a:t>Low air pressure and high temperatures cause a lot of evaporation and makes air rise. This forms clouds and brings rain</a:t>
            </a:r>
            <a:endParaRPr lang="en-GB" sz="11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3E4756-85F2-450A-B333-F0A635A0C077}"/>
              </a:ext>
            </a:extLst>
          </p:cNvPr>
          <p:cNvSpPr/>
          <p:nvPr/>
        </p:nvSpPr>
        <p:spPr>
          <a:xfrm>
            <a:off x="12515" y="5648205"/>
            <a:ext cx="18763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latin typeface="Comic Sans MS" panose="030F0702030302020204" pitchFamily="66" charset="0"/>
              </a:rPr>
              <a:t>High air pressure causes air to sink bringing rain down from the clouds in the upper atmosphere</a:t>
            </a:r>
            <a:endParaRPr lang="en-GB" sz="11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F1345C1-24D2-468E-A3B4-1850A07AF988}"/>
              </a:ext>
            </a:extLst>
          </p:cNvPr>
          <p:cNvSpPr/>
          <p:nvPr/>
        </p:nvSpPr>
        <p:spPr>
          <a:xfrm>
            <a:off x="2438969" y="5690073"/>
            <a:ext cx="172174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latin typeface="Comic Sans MS" panose="030F0702030302020204" pitchFamily="66" charset="0"/>
              </a:rPr>
              <a:t>All wind blows towards the equator so all clouds and rain end up above the rainforest</a:t>
            </a:r>
            <a:endParaRPr lang="en-GB" sz="11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74F8E45-DC83-491A-99BB-9E7A7BA4623A}"/>
              </a:ext>
            </a:extLst>
          </p:cNvPr>
          <p:cNvSpPr/>
          <p:nvPr/>
        </p:nvSpPr>
        <p:spPr>
          <a:xfrm>
            <a:off x="2410251" y="4398531"/>
            <a:ext cx="238712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latin typeface="Comic Sans MS" panose="030F0702030302020204" pitchFamily="66" charset="0"/>
              </a:rPr>
              <a:t>The sun is directly overhead and is concentrated on a small area. This increases temperatures </a:t>
            </a:r>
            <a:endParaRPr lang="en-GB" sz="11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4CB0871-D7C4-40FC-92B4-FA7EC1FF6626}"/>
              </a:ext>
            </a:extLst>
          </p:cNvPr>
          <p:cNvSpPr/>
          <p:nvPr/>
        </p:nvSpPr>
        <p:spPr>
          <a:xfrm>
            <a:off x="4894708" y="4408899"/>
            <a:ext cx="117361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latin typeface="Comic Sans MS" panose="030F0702030302020204" pitchFamily="66" charset="0"/>
              </a:rPr>
              <a:t>All the animals breath out </a:t>
            </a:r>
          </a:p>
          <a:p>
            <a:pPr algn="ctr"/>
            <a:r>
              <a:rPr lang="en-GB" sz="1100" dirty="0">
                <a:latin typeface="Comic Sans MS" panose="030F0702030302020204" pitchFamily="66" charset="0"/>
              </a:rPr>
              <a:t>warm air</a:t>
            </a:r>
            <a:endParaRPr lang="en-GB" sz="11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77523D-43DD-4CC2-BF9C-D5B58059EF9B}"/>
              </a:ext>
            </a:extLst>
          </p:cNvPr>
          <p:cNvSpPr/>
          <p:nvPr/>
        </p:nvSpPr>
        <p:spPr>
          <a:xfrm>
            <a:off x="347998" y="4386876"/>
            <a:ext cx="209097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latin typeface="Comic Sans MS" panose="030F0702030302020204" pitchFamily="66" charset="0"/>
              </a:rPr>
              <a:t>The rainforest are on the equator – the part of the earth closest to the sun</a:t>
            </a:r>
            <a:endParaRPr lang="en-GB" sz="11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CECAEA-9F4C-420F-8748-29CC32C2AA32}"/>
              </a:ext>
            </a:extLst>
          </p:cNvPr>
          <p:cNvSpPr txBox="1"/>
          <p:nvPr/>
        </p:nvSpPr>
        <p:spPr>
          <a:xfrm>
            <a:off x="0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Rainforest Characteristics - Climate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69E895-469D-4DC1-940B-86670950A0EC}"/>
              </a:ext>
            </a:extLst>
          </p:cNvPr>
          <p:cNvSpPr txBox="1"/>
          <p:nvPr/>
        </p:nvSpPr>
        <p:spPr>
          <a:xfrm>
            <a:off x="-16572" y="3878261"/>
            <a:ext cx="68745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latin typeface="Comic Sans MS" panose="030F0702030302020204" pitchFamily="66" charset="0"/>
              </a:rPr>
              <a:t>2. Why it is always hot in the rainforest (circle one)</a:t>
            </a:r>
          </a:p>
        </p:txBody>
      </p:sp>
      <p:pic>
        <p:nvPicPr>
          <p:cNvPr id="18" name="Picture 14" descr="https://bam.files.bbci.co.uk/bam/live/content/zqqngk7/large">
            <a:extLst>
              <a:ext uri="{FF2B5EF4-FFF2-40B4-BE49-F238E27FC236}">
                <a16:creationId xmlns:a16="http://schemas.microsoft.com/office/drawing/2014/main" id="{9A18F3F6-03F4-457F-80E7-882C7E1E71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" t="2746" r="2621" b="4936"/>
          <a:stretch/>
        </p:blipFill>
        <p:spPr bwMode="auto">
          <a:xfrm>
            <a:off x="347998" y="7374115"/>
            <a:ext cx="2389169" cy="2050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A78F781-7A2C-4BE1-AF7D-9339E9EC845A}"/>
              </a:ext>
            </a:extLst>
          </p:cNvPr>
          <p:cNvCxnSpPr/>
          <p:nvPr/>
        </p:nvCxnSpPr>
        <p:spPr>
          <a:xfrm flipV="1">
            <a:off x="2877132" y="7463609"/>
            <a:ext cx="5123" cy="1897658"/>
          </a:xfrm>
          <a:prstGeom prst="straightConnector1">
            <a:avLst/>
          </a:prstGeom>
          <a:ln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E6B0B91-40A3-4460-9394-95093056280F}"/>
              </a:ext>
            </a:extLst>
          </p:cNvPr>
          <p:cNvSpPr txBox="1"/>
          <p:nvPr/>
        </p:nvSpPr>
        <p:spPr>
          <a:xfrm>
            <a:off x="2912471" y="7488441"/>
            <a:ext cx="6719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Comic Sans MS" panose="030F0702030302020204" pitchFamily="66" charset="0"/>
              </a:rPr>
              <a:t>30-45m</a:t>
            </a:r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D44FB6E4-257E-4E59-83CF-1FC278FF00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4758" y="7220593"/>
            <a:ext cx="3375915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_________ Rainforests are well known for their </a:t>
            </a:r>
            <a:r>
              <a:rPr lang="en-GB" altLang="en-US" sz="1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very ______, rich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vegetation cover, particularly the very _____</a:t>
            </a:r>
            <a:r>
              <a:rPr kumimoji="0" lang="en-GB" alt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trees (between 30 and 45 metres in ______). The hot, wet, _______ conditions create ideal conditions for plant growth and form a</a:t>
            </a:r>
            <a:r>
              <a:rPr kumimoji="0" lang="en-GB" alt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________ 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environment. The vegetation is very ______ (closely compacted), very little _______ reaches the forest floor.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0ECE197-D554-43E2-A498-48C9EE625539}"/>
              </a:ext>
            </a:extLst>
          </p:cNvPr>
          <p:cNvSpPr txBox="1"/>
          <p:nvPr/>
        </p:nvSpPr>
        <p:spPr>
          <a:xfrm>
            <a:off x="12515" y="6592229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Rainforest Characteristics - Vegetation</a:t>
            </a:r>
          </a:p>
        </p:txBody>
      </p:sp>
    </p:spTree>
    <p:extLst>
      <p:ext uri="{BB962C8B-B14F-4D97-AF65-F5344CB8AC3E}">
        <p14:creationId xmlns:p14="http://schemas.microsoft.com/office/powerpoint/2010/main" val="2710165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0EABAE5-5E77-424D-8578-DA311197C542}"/>
              </a:ext>
            </a:extLst>
          </p:cNvPr>
          <p:cNvSpPr txBox="1"/>
          <p:nvPr/>
        </p:nvSpPr>
        <p:spPr>
          <a:xfrm>
            <a:off x="-1" y="468545"/>
            <a:ext cx="6857999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en-GB" sz="1400" b="0" u="none" dirty="0">
                <a:solidFill>
                  <a:schemeClr val="tx1"/>
                </a:solidFill>
                <a:latin typeface="Comic Sans MS" panose="030F0702030302020204" pitchFamily="66" charset="0"/>
              </a:rPr>
              <a:t>What is the rainforest’s soil like?</a:t>
            </a:r>
          </a:p>
          <a:p>
            <a:pPr marL="285750" indent="-285750" algn="l">
              <a:buFontTx/>
              <a:buChar char="-"/>
            </a:pPr>
            <a:endParaRPr lang="en-GB" sz="1400" b="0" u="none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marL="285750" indent="-285750" algn="l">
              <a:buFontTx/>
              <a:buChar char="-"/>
            </a:pPr>
            <a:endParaRPr lang="en-GB" sz="1400" b="0" u="none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marL="285750" indent="-285750" algn="l">
              <a:buFontTx/>
              <a:buChar char="-"/>
            </a:pPr>
            <a:r>
              <a:rPr lang="en-GB" sz="1400" b="0" u="none" dirty="0">
                <a:solidFill>
                  <a:schemeClr val="tx1"/>
                </a:solidFill>
                <a:latin typeface="Comic Sans MS" panose="030F0702030302020204" pitchFamily="66" charset="0"/>
              </a:rPr>
              <a:t>Why</a:t>
            </a:r>
            <a:r>
              <a:rPr lang="en-GB" sz="1400" b="0" u="none" baseline="0" dirty="0">
                <a:solidFill>
                  <a:schemeClr val="tx1"/>
                </a:solidFill>
                <a:latin typeface="Comic Sans MS" panose="030F0702030302020204" pitchFamily="66" charset="0"/>
              </a:rPr>
              <a:t> is the soil not very fertile?</a:t>
            </a:r>
          </a:p>
          <a:p>
            <a:pPr marL="285750" indent="-285750" algn="l">
              <a:buFontTx/>
              <a:buChar char="-"/>
            </a:pPr>
            <a:endParaRPr lang="en-GB" sz="1400" b="0" u="none" baseline="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marL="285750" indent="-285750" algn="l">
              <a:buFontTx/>
              <a:buChar char="-"/>
            </a:pPr>
            <a:endParaRPr lang="en-GB" sz="1400" b="0" u="none" baseline="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marL="285750" indent="-285750" algn="l">
              <a:buFontTx/>
              <a:buChar char="-"/>
            </a:pPr>
            <a:r>
              <a:rPr lang="en-GB" sz="1400" b="0" u="none" baseline="0" dirty="0">
                <a:solidFill>
                  <a:schemeClr val="tx1"/>
                </a:solidFill>
                <a:latin typeface="Comic Sans MS" panose="030F0702030302020204" pitchFamily="66" charset="0"/>
              </a:rPr>
              <a:t>What is Latosol and how it is created?</a:t>
            </a:r>
          </a:p>
          <a:p>
            <a:pPr marL="285750" indent="-285750" algn="l">
              <a:buFontTx/>
              <a:buChar char="-"/>
            </a:pPr>
            <a:endParaRPr lang="en-GB" sz="1400" b="0" u="none" baseline="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marL="285750" indent="-285750" algn="l">
              <a:buFontTx/>
              <a:buChar char="-"/>
            </a:pPr>
            <a:endParaRPr lang="en-GB" sz="1400" b="0" u="none" baseline="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marL="285750" indent="-285750" algn="l">
              <a:buFontTx/>
              <a:buChar char="-"/>
            </a:pPr>
            <a:endParaRPr lang="en-GB" sz="1400" b="0" u="none" baseline="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marL="285750" indent="-285750" algn="l">
              <a:buFontTx/>
              <a:buChar char="-"/>
            </a:pPr>
            <a:r>
              <a:rPr lang="en-GB" sz="1400" b="0" u="none" baseline="0" dirty="0">
                <a:solidFill>
                  <a:schemeClr val="tx1"/>
                </a:solidFill>
                <a:latin typeface="Comic Sans MS" panose="030F0702030302020204" pitchFamily="66" charset="0"/>
              </a:rPr>
              <a:t>Why are there nutrients near the surface of the soil?</a:t>
            </a:r>
          </a:p>
          <a:p>
            <a:pPr marL="285750" indent="-285750" algn="l">
              <a:buFontTx/>
              <a:buChar char="-"/>
            </a:pPr>
            <a:endParaRPr lang="en-GB" sz="1400" b="0" u="none" baseline="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marL="285750" indent="-285750" algn="l">
              <a:buFontTx/>
              <a:buChar char="-"/>
            </a:pPr>
            <a:endParaRPr lang="en-GB" sz="1400" b="0" u="none" baseline="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marL="285750" indent="-285750" algn="l">
              <a:buFontTx/>
              <a:buChar char="-"/>
            </a:pPr>
            <a:r>
              <a:rPr lang="en-GB" sz="1400" b="0" u="none" baseline="0" dirty="0">
                <a:solidFill>
                  <a:schemeClr val="tx1"/>
                </a:solidFill>
                <a:latin typeface="Comic Sans MS" panose="030F0702030302020204" pitchFamily="66" charset="0"/>
              </a:rPr>
              <a:t>Why is the layer of nutrients so thin?</a:t>
            </a:r>
          </a:p>
          <a:p>
            <a:pPr marL="285750" indent="-285750" algn="l">
              <a:buFontTx/>
              <a:buChar char="-"/>
            </a:pPr>
            <a:endParaRPr lang="en-GB" sz="1400" b="0" u="none" baseline="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marL="285750" indent="-285750" algn="l">
              <a:buFontTx/>
              <a:buChar char="-"/>
            </a:pPr>
            <a:endParaRPr lang="en-GB" sz="1400" b="0" u="none" baseline="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marL="285750" indent="-285750" algn="l">
              <a:buFontTx/>
              <a:buChar char="-"/>
            </a:pPr>
            <a:r>
              <a:rPr lang="en-GB" sz="1400" b="0" u="none" baseline="0" dirty="0">
                <a:solidFill>
                  <a:schemeClr val="tx1"/>
                </a:solidFill>
                <a:latin typeface="Comic Sans MS" panose="030F0702030302020204" pitchFamily="66" charset="0"/>
              </a:rPr>
              <a:t>How have plants adapted to cope with the thin layer of topsoil?</a:t>
            </a:r>
            <a:endParaRPr lang="en-GB" sz="1400" b="0" u="none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Picture 7" descr="Image result for latosol amazon">
            <a:extLst>
              <a:ext uri="{FF2B5EF4-FFF2-40B4-BE49-F238E27FC236}">
                <a16:creationId xmlns:a16="http://schemas.microsoft.com/office/drawing/2014/main" id="{EAF4999B-7641-4D0A-B812-5C9E8BC0A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499" y="66237"/>
            <a:ext cx="2098675" cy="140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12">
            <a:extLst>
              <a:ext uri="{FF2B5EF4-FFF2-40B4-BE49-F238E27FC236}">
                <a16:creationId xmlns:a16="http://schemas.microsoft.com/office/drawing/2014/main" id="{FA2F8052-04A4-4E63-ABEB-CFD893628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498" y="1465443"/>
            <a:ext cx="2098675" cy="18466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Latosol Soil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DD4D3C-8C25-4D00-BC6A-0A37EA0D5ED8}"/>
              </a:ext>
            </a:extLst>
          </p:cNvPr>
          <p:cNvSpPr txBox="1"/>
          <p:nvPr/>
        </p:nvSpPr>
        <p:spPr>
          <a:xfrm>
            <a:off x="426504" y="5728954"/>
            <a:ext cx="190897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omic Sans MS" panose="030F0702030302020204" pitchFamily="66" charset="0"/>
              </a:rPr>
              <a:t>Add these labels into the correct box on the diagram:</a:t>
            </a:r>
          </a:p>
          <a:p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Font typeface="+mj-lt"/>
              <a:buAutoNum type="alphaLcParenR"/>
            </a:pPr>
            <a:r>
              <a:rPr lang="en-GB" sz="1200" dirty="0">
                <a:latin typeface="Comic Sans MS" panose="030F0702030302020204" pitchFamily="66" charset="0"/>
              </a:rPr>
              <a:t>The roots take up the nutrients</a:t>
            </a:r>
          </a:p>
          <a:p>
            <a:pPr marL="228600" indent="-228600">
              <a:buFont typeface="+mj-lt"/>
              <a:buAutoNum type="alphaLcParenR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Font typeface="+mj-lt"/>
              <a:buAutoNum type="alphaLcParenR"/>
            </a:pPr>
            <a:r>
              <a:rPr lang="en-GB" sz="1200" dirty="0">
                <a:latin typeface="Comic Sans MS" panose="030F0702030302020204" pitchFamily="66" charset="0"/>
              </a:rPr>
              <a:t>Worms and bacteria break down the dead leaves</a:t>
            </a:r>
          </a:p>
          <a:p>
            <a:pPr marL="228600" indent="-228600">
              <a:buFont typeface="+mj-lt"/>
              <a:buAutoNum type="alphaLcParenR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Font typeface="+mj-lt"/>
              <a:buAutoNum type="alphaLcParenR"/>
            </a:pPr>
            <a:r>
              <a:rPr lang="en-GB" sz="1200" dirty="0">
                <a:latin typeface="Comic Sans MS" panose="030F0702030302020204" pitchFamily="66" charset="0"/>
              </a:rPr>
              <a:t>Dead leaves fall off the trees</a:t>
            </a:r>
          </a:p>
          <a:p>
            <a:pPr marL="228600" indent="-228600">
              <a:buFont typeface="+mj-lt"/>
              <a:buAutoNum type="alphaLcParenR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Font typeface="+mj-lt"/>
              <a:buAutoNum type="alphaLcParenR"/>
            </a:pPr>
            <a:r>
              <a:rPr lang="en-GB" sz="1200" dirty="0">
                <a:latin typeface="Comic Sans MS" panose="030F0702030302020204" pitchFamily="66" charset="0"/>
              </a:rPr>
              <a:t>The nutrients make the tree grow</a:t>
            </a:r>
          </a:p>
          <a:p>
            <a:pPr marL="228600" indent="-228600">
              <a:buFont typeface="+mj-lt"/>
              <a:buAutoNum type="alphaLcParenR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Font typeface="+mj-lt"/>
              <a:buAutoNum type="alphaLcParenR"/>
            </a:pPr>
            <a:r>
              <a:rPr lang="en-GB" sz="1200" dirty="0">
                <a:latin typeface="Comic Sans MS" panose="030F0702030302020204" pitchFamily="66" charset="0"/>
              </a:rPr>
              <a:t>The deep soil is poor as nutrients don’t get to it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AA4AD39-9956-4C66-85D9-A6AB9276CF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89" t="5325" r="7917" b="2592"/>
          <a:stretch/>
        </p:blipFill>
        <p:spPr>
          <a:xfrm>
            <a:off x="2304784" y="5420103"/>
            <a:ext cx="4281705" cy="431335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3C5E4E8-85CE-454B-80E5-F1D31B5593BA}"/>
              </a:ext>
            </a:extLst>
          </p:cNvPr>
          <p:cNvSpPr txBox="1"/>
          <p:nvPr/>
        </p:nvSpPr>
        <p:spPr>
          <a:xfrm>
            <a:off x="0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Rainforest Characteristics - Soil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9EA7821-D34D-4DBA-899D-052B8E338069}"/>
              </a:ext>
            </a:extLst>
          </p:cNvPr>
          <p:cNvSpPr txBox="1"/>
          <p:nvPr/>
        </p:nvSpPr>
        <p:spPr>
          <a:xfrm>
            <a:off x="0" y="4937612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Rainforest Characteristics – Nutrient Cycle</a:t>
            </a:r>
          </a:p>
        </p:txBody>
      </p:sp>
    </p:spTree>
    <p:extLst>
      <p:ext uri="{BB962C8B-B14F-4D97-AF65-F5344CB8AC3E}">
        <p14:creationId xmlns:p14="http://schemas.microsoft.com/office/powerpoint/2010/main" val="845332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8AF61E0-79A8-40FE-B391-8B5607A1B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587035" y="682034"/>
            <a:ext cx="4778187" cy="37637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D5F8B22-7A07-45C4-854C-F20EE5EDD3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487" r="58474" b="50457"/>
          <a:stretch/>
        </p:blipFill>
        <p:spPr>
          <a:xfrm rot="16200000">
            <a:off x="454407" y="2531528"/>
            <a:ext cx="2047746" cy="29565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569C44-486D-413F-A3D5-523F467CE9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002" r="28235" b="59935"/>
          <a:stretch/>
        </p:blipFill>
        <p:spPr>
          <a:xfrm rot="16200000">
            <a:off x="-67037" y="397573"/>
            <a:ext cx="2702462" cy="25683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8DE4029-3A4B-487D-9271-933357B26937}"/>
              </a:ext>
            </a:extLst>
          </p:cNvPr>
          <p:cNvSpPr txBox="1"/>
          <p:nvPr/>
        </p:nvSpPr>
        <p:spPr>
          <a:xfrm>
            <a:off x="186296" y="5020235"/>
            <a:ext cx="6485408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/>
              <a:t>Read the information above. Choose 3 examples of how plants/trees have adapted to life in the rainforest, and explain how this helps them to survive.</a:t>
            </a:r>
          </a:p>
          <a:p>
            <a:endParaRPr lang="en-GB" sz="1300" b="1" dirty="0"/>
          </a:p>
          <a:p>
            <a:pPr marL="342900" indent="-342900">
              <a:buAutoNum type="arabicPeriod"/>
            </a:pPr>
            <a:r>
              <a:rPr lang="en-GB" sz="1300" i="1" dirty="0"/>
              <a:t>One way in which plants have adapted is…</a:t>
            </a:r>
          </a:p>
          <a:p>
            <a:pPr marL="342900" indent="-342900">
              <a:buAutoNum type="arabicPeriod"/>
            </a:pPr>
            <a:endParaRPr lang="en-GB" sz="1300" i="1" dirty="0"/>
          </a:p>
          <a:p>
            <a:endParaRPr lang="en-GB" sz="1300" i="1" dirty="0"/>
          </a:p>
          <a:p>
            <a:pPr marL="363538"/>
            <a:r>
              <a:rPr lang="en-GB" sz="1300" i="1" dirty="0"/>
              <a:t>This helps them to survive because…</a:t>
            </a:r>
          </a:p>
          <a:p>
            <a:pPr marL="363538"/>
            <a:endParaRPr lang="en-GB" sz="1300" i="1" dirty="0"/>
          </a:p>
          <a:p>
            <a:pPr marL="363538"/>
            <a:endParaRPr lang="en-GB" sz="1300" i="1" dirty="0"/>
          </a:p>
          <a:p>
            <a:pPr marL="363538"/>
            <a:endParaRPr lang="en-GB" sz="1300" i="1" dirty="0"/>
          </a:p>
          <a:p>
            <a:pPr marL="342900" indent="-342900">
              <a:buFont typeface="+mj-lt"/>
              <a:buAutoNum type="arabicPeriod" startAt="2"/>
            </a:pPr>
            <a:r>
              <a:rPr lang="en-GB" sz="1300" i="1" dirty="0"/>
              <a:t>One way in which plants have adapted is…</a:t>
            </a:r>
          </a:p>
          <a:p>
            <a:pPr marL="342900" indent="-342900">
              <a:buAutoNum type="arabicPeriod" startAt="2"/>
            </a:pPr>
            <a:endParaRPr lang="en-GB" sz="1300" i="1" dirty="0"/>
          </a:p>
          <a:p>
            <a:endParaRPr lang="en-GB" sz="1300" i="1" dirty="0"/>
          </a:p>
          <a:p>
            <a:pPr marL="363538"/>
            <a:r>
              <a:rPr lang="en-GB" sz="1300" i="1" dirty="0"/>
              <a:t>This helps them to survive because…</a:t>
            </a:r>
          </a:p>
          <a:p>
            <a:pPr marL="363538"/>
            <a:endParaRPr lang="en-GB" sz="1300" i="1" dirty="0"/>
          </a:p>
          <a:p>
            <a:pPr marL="363538"/>
            <a:endParaRPr lang="en-GB" sz="1300" i="1" dirty="0"/>
          </a:p>
          <a:p>
            <a:pPr marL="363538"/>
            <a:endParaRPr lang="en-GB" sz="1300" i="1" dirty="0"/>
          </a:p>
          <a:p>
            <a:pPr marL="342900" indent="-342900">
              <a:buFont typeface="+mj-lt"/>
              <a:buAutoNum type="arabicPeriod" startAt="3"/>
            </a:pPr>
            <a:r>
              <a:rPr lang="en-GB" sz="1300" i="1" dirty="0"/>
              <a:t>One way in which plants have adapted is…</a:t>
            </a:r>
          </a:p>
          <a:p>
            <a:pPr marL="342900" indent="-342900">
              <a:buAutoNum type="arabicPeriod" startAt="3"/>
            </a:pPr>
            <a:endParaRPr lang="en-GB" sz="1300" i="1" dirty="0"/>
          </a:p>
          <a:p>
            <a:endParaRPr lang="en-GB" sz="1300" i="1" dirty="0"/>
          </a:p>
          <a:p>
            <a:pPr marL="363538"/>
            <a:r>
              <a:rPr lang="en-GB" sz="1300" i="1" dirty="0"/>
              <a:t>This helps them to survive because…</a:t>
            </a:r>
          </a:p>
          <a:p>
            <a:pPr marL="363538"/>
            <a:endParaRPr lang="en-GB" sz="13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9057F5-EC15-44F1-9C6D-B7A10D262ABC}"/>
              </a:ext>
            </a:extLst>
          </p:cNvPr>
          <p:cNvSpPr txBox="1"/>
          <p:nvPr/>
        </p:nvSpPr>
        <p:spPr>
          <a:xfrm>
            <a:off x="0" y="-1"/>
            <a:ext cx="520401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/>
              <a:t>Plants in the Rainforest</a:t>
            </a:r>
          </a:p>
        </p:txBody>
      </p:sp>
    </p:spTree>
    <p:extLst>
      <p:ext uri="{BB962C8B-B14F-4D97-AF65-F5344CB8AC3E}">
        <p14:creationId xmlns:p14="http://schemas.microsoft.com/office/powerpoint/2010/main" val="1838052851"/>
      </p:ext>
    </p:extLst>
  </p:cSld>
  <p:clrMapOvr>
    <a:masterClrMapping/>
  </p:clrMapOvr>
</p:sld>
</file>

<file path=ppt/theme/theme1.xml><?xml version="1.0" encoding="utf-8"?>
<a:theme xmlns:a="http://schemas.openxmlformats.org/drawingml/2006/main" name="a4 portrait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4 portrait" id="{A45FCA8B-A814-445C-A542-EEBF11C14CC4}" vid="{7B7A1421-17B3-4C4A-B404-147B13CD2879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a4 portrait</Template>
  <TotalTime>137</TotalTime>
  <Words>940</Words>
  <Application>Microsoft Office PowerPoint</Application>
  <PresentationFormat>A4 Paper (210x297 mm)</PresentationFormat>
  <Paragraphs>131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Comic Sans MS</vt:lpstr>
      <vt:lpstr>a4 portrait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 H</dc:creator>
  <cp:lastModifiedBy>Mr H</cp:lastModifiedBy>
  <cp:revision>11</cp:revision>
  <dcterms:created xsi:type="dcterms:W3CDTF">2020-10-02T11:49:59Z</dcterms:created>
  <dcterms:modified xsi:type="dcterms:W3CDTF">2020-10-02T14:08:39Z</dcterms:modified>
</cp:coreProperties>
</file>